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9" r:id="rId1"/>
  </p:sldMasterIdLst>
  <p:sldIdLst>
    <p:sldId id="256" r:id="rId2"/>
    <p:sldId id="257" r:id="rId3"/>
    <p:sldId id="258" r:id="rId4"/>
    <p:sldId id="259" r:id="rId5"/>
    <p:sldId id="260" r:id="rId6"/>
    <p:sldId id="265" r:id="rId7"/>
    <p:sldId id="261" r:id="rId8"/>
    <p:sldId id="262" r:id="rId9"/>
    <p:sldId id="263" r:id="rId10"/>
    <p:sldId id="264"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健夫 福富" initials="健福" lastIdx="1" clrIdx="0">
    <p:extLst>
      <p:ext uri="{19B8F6BF-5375-455C-9EA6-DF929625EA0E}">
        <p15:presenceInfo xmlns:p15="http://schemas.microsoft.com/office/powerpoint/2012/main" userId="cf48826ff3e5181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3" autoAdjust="0"/>
    <p:restoredTop sz="94660"/>
  </p:normalViewPr>
  <p:slideViewPr>
    <p:cSldViewPr snapToGrid="0">
      <p:cViewPr varScale="1">
        <p:scale>
          <a:sx n="86" d="100"/>
          <a:sy n="86" d="100"/>
        </p:scale>
        <p:origin x="42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ja-JP" altLang="en-US"/>
              <a:t>マスター タイトルの書式設定</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Tree>
    <p:extLst>
      <p:ext uri="{BB962C8B-B14F-4D97-AF65-F5344CB8AC3E}">
        <p14:creationId xmlns:p14="http://schemas.microsoft.com/office/powerpoint/2010/main" val="2159726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Tree>
    <p:extLst>
      <p:ext uri="{BB962C8B-B14F-4D97-AF65-F5344CB8AC3E}">
        <p14:creationId xmlns:p14="http://schemas.microsoft.com/office/powerpoint/2010/main" val="1490859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Tree>
    <p:extLst>
      <p:ext uri="{BB962C8B-B14F-4D97-AF65-F5344CB8AC3E}">
        <p14:creationId xmlns:p14="http://schemas.microsoft.com/office/powerpoint/2010/main" val="679533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Tree>
    <p:extLst>
      <p:ext uri="{BB962C8B-B14F-4D97-AF65-F5344CB8AC3E}">
        <p14:creationId xmlns:p14="http://schemas.microsoft.com/office/powerpoint/2010/main" val="120935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Tree>
    <p:extLst>
      <p:ext uri="{BB962C8B-B14F-4D97-AF65-F5344CB8AC3E}">
        <p14:creationId xmlns:p14="http://schemas.microsoft.com/office/powerpoint/2010/main" val="2240010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Tree>
    <p:extLst>
      <p:ext uri="{BB962C8B-B14F-4D97-AF65-F5344CB8AC3E}">
        <p14:creationId xmlns:p14="http://schemas.microsoft.com/office/powerpoint/2010/main" val="527694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Tree>
    <p:extLst>
      <p:ext uri="{BB962C8B-B14F-4D97-AF65-F5344CB8AC3E}">
        <p14:creationId xmlns:p14="http://schemas.microsoft.com/office/powerpoint/2010/main" val="311317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ja-JP" altLang="en-US"/>
              <a:t>マスター タイトルの書式設定</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Tree>
    <p:extLst>
      <p:ext uri="{BB962C8B-B14F-4D97-AF65-F5344CB8AC3E}">
        <p14:creationId xmlns:p14="http://schemas.microsoft.com/office/powerpoint/2010/main" val="1997356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
        <p:nvSpPr>
          <p:cNvPr id="5" name="Date Placeholder 4"/>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Tree>
    <p:extLst>
      <p:ext uri="{BB962C8B-B14F-4D97-AF65-F5344CB8AC3E}">
        <p14:creationId xmlns:p14="http://schemas.microsoft.com/office/powerpoint/2010/main" val="2002847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タイトルとキャプション">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Tree>
    <p:extLst>
      <p:ext uri="{BB962C8B-B14F-4D97-AF65-F5344CB8AC3E}">
        <p14:creationId xmlns:p14="http://schemas.microsoft.com/office/powerpoint/2010/main" val="8290710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引用 (キャプション付き)">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ja-JP" altLang="en-US"/>
              <a:t>マスター タイトルの書式設定</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a:t>マスター テキストの書式設定</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785530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札">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Tree>
    <p:extLst>
      <p:ext uri="{BB962C8B-B14F-4D97-AF65-F5344CB8AC3E}">
        <p14:creationId xmlns:p14="http://schemas.microsoft.com/office/powerpoint/2010/main" val="20124953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用付きの名札">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ja-JP" altLang="en-US"/>
              <a:t>マスター タイトルの書式設定</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a:t>マスター テキストの書式設定</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75717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真または偽">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ja-JP" altLang="en-US"/>
              <a:t>マスター タイトルの書式設定</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a:t>マスター テキストの書式設定</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Tree>
    <p:extLst>
      <p:ext uri="{BB962C8B-B14F-4D97-AF65-F5344CB8AC3E}">
        <p14:creationId xmlns:p14="http://schemas.microsoft.com/office/powerpoint/2010/main" val="1731783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Tree>
    <p:extLst>
      <p:ext uri="{BB962C8B-B14F-4D97-AF65-F5344CB8AC3E}">
        <p14:creationId xmlns:p14="http://schemas.microsoft.com/office/powerpoint/2010/main" val="32501872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C28DD211-4091-48E3-8941-D8A5F7D07ABF}" type="datetimeFigureOut">
              <a:rPr kumimoji="1" lang="ja-JP" altLang="en-US" smtClean="0"/>
              <a:t>2023/11/11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24BA1B3-D76C-4D4B-BAF1-ABB9C351D897}" type="slidenum">
              <a:rPr kumimoji="1" lang="ja-JP" altLang="en-US" smtClean="0"/>
              <a:t>‹#›</a:t>
            </a:fld>
            <a:endParaRPr kumimoji="1" lang="ja-JP" altLang="en-US"/>
          </a:p>
        </p:txBody>
      </p:sp>
    </p:spTree>
    <p:extLst>
      <p:ext uri="{BB962C8B-B14F-4D97-AF65-F5344CB8AC3E}">
        <p14:creationId xmlns:p14="http://schemas.microsoft.com/office/powerpoint/2010/main" val="203203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28DD211-4091-48E3-8941-D8A5F7D07ABF}" type="datetimeFigureOut">
              <a:rPr kumimoji="1" lang="ja-JP" altLang="en-US" smtClean="0"/>
              <a:t>2023/11/11</a:t>
            </a:fld>
            <a:endParaRPr kumimoji="1" lang="ja-JP" alt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24BA1B3-D76C-4D4B-BAF1-ABB9C351D897}" type="slidenum">
              <a:rPr kumimoji="1" lang="ja-JP" altLang="en-US" smtClean="0"/>
              <a:t>‹#›</a:t>
            </a:fld>
            <a:endParaRPr kumimoji="1" lang="ja-JP" altLang="en-US"/>
          </a:p>
        </p:txBody>
      </p:sp>
    </p:spTree>
    <p:extLst>
      <p:ext uri="{BB962C8B-B14F-4D97-AF65-F5344CB8AC3E}">
        <p14:creationId xmlns:p14="http://schemas.microsoft.com/office/powerpoint/2010/main" val="2391812989"/>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 id="2147483831" r:id="rId12"/>
    <p:sldLayoutId id="2147483832" r:id="rId13"/>
    <p:sldLayoutId id="2147483833" r:id="rId14"/>
    <p:sldLayoutId id="2147483834" r:id="rId15"/>
    <p:sldLayoutId id="2147483835" r:id="rId16"/>
  </p:sldLayoutIdLst>
  <p:txStyles>
    <p:titleStyle>
      <a:lvl1pPr algn="l" defTabSz="457200" rtl="0" eaLnBrk="1" latinLnBrk="0" hangingPunct="1">
        <a:spcBef>
          <a:spcPct val="0"/>
        </a:spcBef>
        <a:buNone/>
        <a:defRPr kumimoji="1" sz="3600" kern="1200">
          <a:solidFill>
            <a:schemeClr val="accent1"/>
          </a:solidFill>
          <a:latin typeface="+mj-lt"/>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kumimoji="1"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kumimoji="1"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kumimoji="1"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kumimoji="1"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gahag.net/007512-wad-of-money%EF%BD%B0yen/"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955CE45-AE75-1AA9-7AFF-06A73780FE66}"/>
              </a:ext>
            </a:extLst>
          </p:cNvPr>
          <p:cNvSpPr>
            <a:spLocks noGrp="1"/>
          </p:cNvSpPr>
          <p:nvPr>
            <p:ph type="ctrTitle"/>
          </p:nvPr>
        </p:nvSpPr>
        <p:spPr/>
        <p:txBody>
          <a:bodyPr/>
          <a:lstStyle/>
          <a:p>
            <a:r>
              <a:rPr kumimoji="1" lang="ja-JP" altLang="en-US" dirty="0"/>
              <a:t>事業承継</a:t>
            </a:r>
          </a:p>
        </p:txBody>
      </p:sp>
      <p:sp>
        <p:nvSpPr>
          <p:cNvPr id="3" name="字幕 2">
            <a:extLst>
              <a:ext uri="{FF2B5EF4-FFF2-40B4-BE49-F238E27FC236}">
                <a16:creationId xmlns:a16="http://schemas.microsoft.com/office/drawing/2014/main" id="{5130F8B3-B8C5-C058-773C-F6D7C986E649}"/>
              </a:ext>
            </a:extLst>
          </p:cNvPr>
          <p:cNvSpPr>
            <a:spLocks noGrp="1"/>
          </p:cNvSpPr>
          <p:nvPr>
            <p:ph type="subTitle" idx="1"/>
          </p:nvPr>
        </p:nvSpPr>
        <p:spPr/>
        <p:txBody>
          <a:bodyPr>
            <a:normAutofit fontScale="40000" lnSpcReduction="20000"/>
          </a:bodyPr>
          <a:lstStyle/>
          <a:p>
            <a:r>
              <a:rPr kumimoji="1" lang="ja-JP" altLang="en-US" sz="5100" dirty="0"/>
              <a:t>元税務職員の見た事業承継の実例解説</a:t>
            </a:r>
            <a:endParaRPr kumimoji="1" lang="en-US" altLang="ja-JP" sz="5100" dirty="0"/>
          </a:p>
          <a:p>
            <a:endParaRPr lang="en-US" altLang="ja-JP" sz="5100" dirty="0"/>
          </a:p>
          <a:p>
            <a:r>
              <a:rPr kumimoji="1" lang="ja-JP" altLang="en-US" dirty="0"/>
              <a:t>　　　　　　　　　　　　　　　　　　</a:t>
            </a:r>
            <a:r>
              <a:rPr kumimoji="1" lang="ja-JP" altLang="en-US" sz="5100" dirty="0"/>
              <a:t>税理士　福富健夫</a:t>
            </a:r>
          </a:p>
        </p:txBody>
      </p:sp>
    </p:spTree>
    <p:extLst>
      <p:ext uri="{BB962C8B-B14F-4D97-AF65-F5344CB8AC3E}">
        <p14:creationId xmlns:p14="http://schemas.microsoft.com/office/powerpoint/2010/main" val="2454189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9D364F3-9F2C-B394-882B-1194D9D76E3D}"/>
              </a:ext>
            </a:extLst>
          </p:cNvPr>
          <p:cNvSpPr>
            <a:spLocks noGrp="1"/>
          </p:cNvSpPr>
          <p:nvPr>
            <p:ph type="title"/>
          </p:nvPr>
        </p:nvSpPr>
        <p:spPr/>
        <p:txBody>
          <a:bodyPr/>
          <a:lstStyle/>
          <a:p>
            <a:r>
              <a:rPr kumimoji="1" lang="ja-JP" altLang="en-US" dirty="0"/>
              <a:t>今日一緒に学ぶこと</a:t>
            </a:r>
          </a:p>
        </p:txBody>
      </p:sp>
      <p:sp>
        <p:nvSpPr>
          <p:cNvPr id="3" name="コンテンツ プレースホルダー 2">
            <a:extLst>
              <a:ext uri="{FF2B5EF4-FFF2-40B4-BE49-F238E27FC236}">
                <a16:creationId xmlns:a16="http://schemas.microsoft.com/office/drawing/2014/main" id="{382506E1-F58A-7E0B-DC0D-E9F1052B418B}"/>
              </a:ext>
            </a:extLst>
          </p:cNvPr>
          <p:cNvSpPr>
            <a:spLocks noGrp="1"/>
          </p:cNvSpPr>
          <p:nvPr>
            <p:ph idx="1"/>
          </p:nvPr>
        </p:nvSpPr>
        <p:spPr/>
        <p:txBody>
          <a:bodyPr>
            <a:normAutofit/>
          </a:bodyPr>
          <a:lstStyle/>
          <a:p>
            <a:r>
              <a:rPr kumimoji="1" lang="ja-JP" altLang="en-US" sz="2400" dirty="0"/>
              <a:t>①　事業承継とは・・・中小企業庁の事業承継ガイドライ　　</a:t>
            </a:r>
            <a:endParaRPr kumimoji="1" lang="en-US" altLang="ja-JP" sz="2400" dirty="0"/>
          </a:p>
          <a:p>
            <a:pPr marL="0" indent="0">
              <a:buNone/>
            </a:pPr>
            <a:r>
              <a:rPr lang="ja-JP" altLang="en-US" sz="2400" dirty="0"/>
              <a:t>　　　　　　　　　　　　</a:t>
            </a:r>
            <a:r>
              <a:rPr kumimoji="1" lang="ja-JP" altLang="en-US" sz="2400" dirty="0"/>
              <a:t>ンによると　　　　　　　　　　　　　　　　　　</a:t>
            </a:r>
            <a:endParaRPr kumimoji="1" lang="en-US" altLang="ja-JP" sz="2400" dirty="0"/>
          </a:p>
          <a:p>
            <a:r>
              <a:rPr kumimoji="1" lang="ja-JP" altLang="en-US" sz="2400" dirty="0"/>
              <a:t>②　経営承継円滑化法の事業承継税制の概要</a:t>
            </a:r>
            <a:endParaRPr kumimoji="1" lang="en-US" altLang="ja-JP" sz="2400" dirty="0"/>
          </a:p>
          <a:p>
            <a:r>
              <a:rPr kumimoji="1" lang="ja-JP" altLang="en-US" sz="2400" dirty="0"/>
              <a:t>③　なぜ今事業承継を考える必要があるのか？</a:t>
            </a:r>
            <a:endParaRPr kumimoji="1" lang="en-US" altLang="ja-JP" sz="2400" dirty="0"/>
          </a:p>
          <a:p>
            <a:r>
              <a:rPr kumimoji="1" lang="ja-JP" altLang="en-US" sz="2400" dirty="0"/>
              <a:t>④　</a:t>
            </a:r>
            <a:r>
              <a:rPr kumimoji="1" lang="en-US" altLang="ja-JP" sz="2400" dirty="0"/>
              <a:t>M</a:t>
            </a:r>
            <a:r>
              <a:rPr kumimoji="1" lang="ja-JP" altLang="en-US" sz="2400" dirty="0"/>
              <a:t>＆</a:t>
            </a:r>
            <a:r>
              <a:rPr kumimoji="1" lang="en-US" altLang="ja-JP" sz="2400" dirty="0"/>
              <a:t>A</a:t>
            </a:r>
            <a:r>
              <a:rPr kumimoji="1" lang="ja-JP" altLang="en-US" sz="2400" dirty="0"/>
              <a:t>について</a:t>
            </a:r>
            <a:endParaRPr kumimoji="1" lang="en-US" altLang="ja-JP" sz="2400" dirty="0"/>
          </a:p>
          <a:p>
            <a:r>
              <a:rPr kumimoji="1" lang="ja-JP" altLang="en-US" sz="2400" dirty="0"/>
              <a:t>⑤　実例紹介</a:t>
            </a:r>
            <a:endParaRPr kumimoji="1" lang="en-US" altLang="ja-JP" sz="2400" dirty="0"/>
          </a:p>
          <a:p>
            <a:r>
              <a:rPr lang="ja-JP" altLang="en-US" sz="2400" dirty="0"/>
              <a:t>⑥　まとめ</a:t>
            </a:r>
            <a:endParaRPr kumimoji="1" lang="ja-JP" altLang="en-US" sz="2400" dirty="0"/>
          </a:p>
        </p:txBody>
      </p:sp>
      <p:pic>
        <p:nvPicPr>
          <p:cNvPr id="5" name="グラフィックス 4" descr="教室">
            <a:extLst>
              <a:ext uri="{FF2B5EF4-FFF2-40B4-BE49-F238E27FC236}">
                <a16:creationId xmlns:a16="http://schemas.microsoft.com/office/drawing/2014/main" id="{D2BCA695-7D57-3242-55AE-D7CD495904D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782540" y="4297680"/>
            <a:ext cx="2673658" cy="1508316"/>
          </a:xfrm>
          <a:prstGeom prst="rect">
            <a:avLst/>
          </a:prstGeom>
        </p:spPr>
      </p:pic>
    </p:spTree>
    <p:extLst>
      <p:ext uri="{BB962C8B-B14F-4D97-AF65-F5344CB8AC3E}">
        <p14:creationId xmlns:p14="http://schemas.microsoft.com/office/powerpoint/2010/main" val="770870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3029F74-4C7A-9D33-0153-93CAC54C486E}"/>
              </a:ext>
            </a:extLst>
          </p:cNvPr>
          <p:cNvSpPr>
            <a:spLocks noGrp="1"/>
          </p:cNvSpPr>
          <p:nvPr>
            <p:ph type="title"/>
          </p:nvPr>
        </p:nvSpPr>
        <p:spPr>
          <a:xfrm>
            <a:off x="838200" y="365125"/>
            <a:ext cx="10515600" cy="916828"/>
          </a:xfrm>
        </p:spPr>
        <p:txBody>
          <a:bodyPr>
            <a:normAutofit/>
          </a:bodyPr>
          <a:lstStyle/>
          <a:p>
            <a:r>
              <a:rPr lang="ja-JP" altLang="en-US" dirty="0"/>
              <a:t>事業承継の類型</a:t>
            </a:r>
            <a:endParaRPr kumimoji="1" lang="ja-JP" altLang="en-US" dirty="0"/>
          </a:p>
        </p:txBody>
      </p:sp>
      <p:sp>
        <p:nvSpPr>
          <p:cNvPr id="3" name="コンテンツ プレースホルダー 2">
            <a:extLst>
              <a:ext uri="{FF2B5EF4-FFF2-40B4-BE49-F238E27FC236}">
                <a16:creationId xmlns:a16="http://schemas.microsoft.com/office/drawing/2014/main" id="{DD7A8F20-6ECD-9B15-D781-7B5E6639D3EE}"/>
              </a:ext>
            </a:extLst>
          </p:cNvPr>
          <p:cNvSpPr>
            <a:spLocks noGrp="1"/>
          </p:cNvSpPr>
          <p:nvPr>
            <p:ph idx="1"/>
          </p:nvPr>
        </p:nvSpPr>
        <p:spPr>
          <a:xfrm>
            <a:off x="838200" y="1281953"/>
            <a:ext cx="10515600" cy="4895010"/>
          </a:xfrm>
        </p:spPr>
        <p:txBody>
          <a:bodyPr>
            <a:normAutofit/>
          </a:bodyPr>
          <a:lstStyle/>
          <a:p>
            <a:r>
              <a:rPr lang="ja-JP" altLang="en-US" sz="2400" dirty="0"/>
              <a:t>本ガイドラインでは、事業承継を後述のとおり親族内承継、従業員承継、社外 への引継ぎ（Ｍ＆Ａ）の </a:t>
            </a:r>
            <a:r>
              <a:rPr lang="en-US" altLang="ja-JP" sz="2400" dirty="0"/>
              <a:t>3 </a:t>
            </a:r>
            <a:r>
              <a:rPr lang="ja-JP" altLang="en-US" sz="2400" dirty="0"/>
              <a:t>つの類型に区分できます。</a:t>
            </a:r>
            <a:endParaRPr lang="en-US" altLang="ja-JP" sz="2400" dirty="0"/>
          </a:p>
          <a:p>
            <a:pPr marL="0" indent="0">
              <a:buNone/>
            </a:pPr>
            <a:endParaRPr lang="en-US" altLang="ja-JP" sz="2400" dirty="0"/>
          </a:p>
          <a:p>
            <a:pPr marL="0" indent="0">
              <a:buNone/>
            </a:pPr>
            <a:r>
              <a:rPr lang="ja-JP" altLang="en-US" sz="2400" dirty="0"/>
              <a:t>①　</a:t>
            </a:r>
            <a:r>
              <a:rPr lang="ja-JP" altLang="en-US" sz="2400" b="1" dirty="0"/>
              <a:t>親族内承継 </a:t>
            </a:r>
            <a:endParaRPr lang="en-US" altLang="ja-JP" sz="2400" b="1" dirty="0"/>
          </a:p>
          <a:p>
            <a:pPr marL="0" indent="0">
              <a:buNone/>
            </a:pPr>
            <a:r>
              <a:rPr lang="ja-JP" altLang="en-US" sz="2400" dirty="0"/>
              <a:t>主な特徴 現経営者の子をはじめとした親族に承継させる方法である。一般的に他の方 法と比べて、内外の関係者から心情的に受け入れられやすいこと、後継者の早期 決定により長期の準備期間の確保が可能であること、相続等により財産や株式 を後継者に移転できるため所有と経営の一体的な承継が期待できるといったメ リットがある。 </a:t>
            </a:r>
            <a:endParaRPr lang="en-US" altLang="ja-JP" sz="2400" dirty="0"/>
          </a:p>
          <a:p>
            <a:pPr marL="0" indent="0">
              <a:buNone/>
            </a:pPr>
            <a:r>
              <a:rPr kumimoji="1" lang="ja-JP" altLang="en-US" sz="2400" dirty="0">
                <a:solidFill>
                  <a:srgbClr val="FF0000"/>
                </a:solidFill>
              </a:rPr>
              <a:t>事業承継税制を活用！！</a:t>
            </a:r>
            <a:endParaRPr kumimoji="1" lang="en-US" altLang="ja-JP" sz="2400" dirty="0">
              <a:solidFill>
                <a:srgbClr val="FF0000"/>
              </a:solidFill>
            </a:endParaRPr>
          </a:p>
          <a:p>
            <a:pPr marL="0" indent="0">
              <a:buNone/>
            </a:pPr>
            <a:r>
              <a:rPr lang="ja-JP" altLang="en-US" sz="2400" dirty="0">
                <a:solidFill>
                  <a:srgbClr val="FF0000"/>
                </a:solidFill>
              </a:rPr>
              <a:t>他の相続人の遺留分に注意！！</a:t>
            </a:r>
            <a:endParaRPr kumimoji="1" lang="ja-JP" altLang="en-US" sz="2400" dirty="0">
              <a:solidFill>
                <a:srgbClr val="FF0000"/>
              </a:solidFill>
            </a:endParaRPr>
          </a:p>
        </p:txBody>
      </p:sp>
    </p:spTree>
    <p:extLst>
      <p:ext uri="{BB962C8B-B14F-4D97-AF65-F5344CB8AC3E}">
        <p14:creationId xmlns:p14="http://schemas.microsoft.com/office/powerpoint/2010/main" val="13172241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D70751E-0DF4-D4B4-9703-FD16BD03DA8C}"/>
              </a:ext>
            </a:extLst>
          </p:cNvPr>
          <p:cNvSpPr>
            <a:spLocks noGrp="1"/>
          </p:cNvSpPr>
          <p:nvPr>
            <p:ph type="title"/>
          </p:nvPr>
        </p:nvSpPr>
        <p:spPr>
          <a:xfrm>
            <a:off x="838200" y="365125"/>
            <a:ext cx="10515600" cy="487131"/>
          </a:xfrm>
        </p:spPr>
        <p:txBody>
          <a:bodyPr>
            <a:normAutofit fontScale="90000"/>
          </a:bodyPr>
          <a:lstStyle/>
          <a:p>
            <a:endParaRPr kumimoji="1" lang="ja-JP" altLang="en-US" dirty="0"/>
          </a:p>
        </p:txBody>
      </p:sp>
      <p:sp>
        <p:nvSpPr>
          <p:cNvPr id="3" name="コンテンツ プレースホルダー 2">
            <a:extLst>
              <a:ext uri="{FF2B5EF4-FFF2-40B4-BE49-F238E27FC236}">
                <a16:creationId xmlns:a16="http://schemas.microsoft.com/office/drawing/2014/main" id="{EDDD0788-8205-9128-4603-926E1795EF84}"/>
              </a:ext>
            </a:extLst>
          </p:cNvPr>
          <p:cNvSpPr>
            <a:spLocks noGrp="1"/>
          </p:cNvSpPr>
          <p:nvPr>
            <p:ph idx="1"/>
          </p:nvPr>
        </p:nvSpPr>
        <p:spPr>
          <a:xfrm>
            <a:off x="838200" y="1012054"/>
            <a:ext cx="10515600" cy="5164909"/>
          </a:xfrm>
        </p:spPr>
        <p:txBody>
          <a:bodyPr>
            <a:noAutofit/>
          </a:bodyPr>
          <a:lstStyle/>
          <a:p>
            <a:pPr marL="0" indent="0">
              <a:buNone/>
            </a:pPr>
            <a:r>
              <a:rPr lang="ja-JP" altLang="en-US" sz="2000" dirty="0"/>
              <a:t>②　</a:t>
            </a:r>
            <a:r>
              <a:rPr lang="ja-JP" altLang="en-US" sz="2000" b="1" dirty="0"/>
              <a:t>従業員承継</a:t>
            </a:r>
            <a:endParaRPr lang="en-US" altLang="ja-JP" sz="2000" b="1" dirty="0"/>
          </a:p>
          <a:p>
            <a:pPr marL="0" indent="0">
              <a:buNone/>
            </a:pPr>
            <a:r>
              <a:rPr lang="ja-JP" altLang="en-US" sz="2000" dirty="0"/>
              <a:t>主な特徴 「親族以外」の役員・従業員に承継させる方法である（以下「従業員承継」と いう。）。経営者としての能力のある人材を見極めて承継させることができるこ と、社内で長期間働いてきた従業員であれば経営方針等の一貫性を保ちやすい といったメリットがある。</a:t>
            </a:r>
            <a:endParaRPr lang="en-US" altLang="ja-JP" sz="2000" dirty="0"/>
          </a:p>
          <a:p>
            <a:pPr marL="0" indent="0">
              <a:buNone/>
            </a:pPr>
            <a:r>
              <a:rPr lang="ja-JP" altLang="en-US" sz="2000" dirty="0">
                <a:solidFill>
                  <a:srgbClr val="FF0000"/>
                </a:solidFill>
              </a:rPr>
              <a:t>株式譲渡資金どうする？　経営者保証どうする？</a:t>
            </a:r>
            <a:endParaRPr lang="en-US" altLang="ja-JP" sz="2000" dirty="0">
              <a:solidFill>
                <a:srgbClr val="FF0000"/>
              </a:solidFill>
            </a:endParaRPr>
          </a:p>
          <a:p>
            <a:pPr marL="0" indent="0">
              <a:buNone/>
            </a:pPr>
            <a:endParaRPr lang="en-US" altLang="ja-JP" sz="2000" dirty="0"/>
          </a:p>
          <a:p>
            <a:pPr marL="0" indent="0">
              <a:buNone/>
            </a:pPr>
            <a:r>
              <a:rPr lang="ja-JP" altLang="en-US" sz="2000" dirty="0"/>
              <a:t>③　</a:t>
            </a:r>
            <a:r>
              <a:rPr lang="ja-JP" altLang="en-US" sz="2000" b="1" dirty="0"/>
              <a:t>社外への引継ぎ（Ｍ＆Ａ） </a:t>
            </a:r>
            <a:endParaRPr lang="en-US" altLang="ja-JP" sz="2000" b="1" dirty="0"/>
          </a:p>
          <a:p>
            <a:pPr marL="0" indent="0">
              <a:buNone/>
            </a:pPr>
            <a:r>
              <a:rPr lang="ja-JP" altLang="en-US" sz="2000" dirty="0"/>
              <a:t>主な特徴 株式譲渡や事業譲渡等により社外の第三者に引き継がせる方法（以下「Ｍ＆Ａ」 という。）である。親族や社内に適任者がいない場合でも、広く候補者を外部に 求めることができ、また、現経営者は会社売却の利益を得ることができる等のメ リットがある。さらに、Ｍ＆Ａが企業改革の好機となり、更なる成長の推進力と なることもある。</a:t>
            </a:r>
            <a:endParaRPr lang="en-US" altLang="ja-JP" sz="2000" dirty="0"/>
          </a:p>
          <a:p>
            <a:pPr marL="0" indent="0">
              <a:buNone/>
            </a:pPr>
            <a:r>
              <a:rPr kumimoji="1" lang="ja-JP" altLang="en-US" sz="2000" dirty="0">
                <a:solidFill>
                  <a:srgbClr val="FF0000"/>
                </a:solidFill>
              </a:rPr>
              <a:t>誰にいくらで売却する？</a:t>
            </a:r>
          </a:p>
        </p:txBody>
      </p:sp>
    </p:spTree>
    <p:extLst>
      <p:ext uri="{BB962C8B-B14F-4D97-AF65-F5344CB8AC3E}">
        <p14:creationId xmlns:p14="http://schemas.microsoft.com/office/powerpoint/2010/main" val="2103132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D5DBFC9-20F5-C746-053E-A8C3032631A8}"/>
              </a:ext>
            </a:extLst>
          </p:cNvPr>
          <p:cNvSpPr>
            <a:spLocks noGrp="1"/>
          </p:cNvSpPr>
          <p:nvPr>
            <p:ph type="title"/>
          </p:nvPr>
        </p:nvSpPr>
        <p:spPr>
          <a:xfrm>
            <a:off x="721659" y="8966"/>
            <a:ext cx="10394576" cy="672071"/>
          </a:xfrm>
        </p:spPr>
        <p:txBody>
          <a:bodyPr>
            <a:normAutofit/>
          </a:bodyPr>
          <a:lstStyle/>
          <a:p>
            <a:r>
              <a:rPr kumimoji="1" lang="ja-JP" altLang="en-US" sz="3200" dirty="0"/>
              <a:t>事業承継税制の概要</a:t>
            </a:r>
          </a:p>
        </p:txBody>
      </p:sp>
      <p:sp>
        <p:nvSpPr>
          <p:cNvPr id="3" name="コンテンツ プレースホルダー 2">
            <a:extLst>
              <a:ext uri="{FF2B5EF4-FFF2-40B4-BE49-F238E27FC236}">
                <a16:creationId xmlns:a16="http://schemas.microsoft.com/office/drawing/2014/main" id="{C8689E39-D281-3C5B-83D3-5051C8AC645C}"/>
              </a:ext>
            </a:extLst>
          </p:cNvPr>
          <p:cNvSpPr>
            <a:spLocks noGrp="1"/>
          </p:cNvSpPr>
          <p:nvPr>
            <p:ph idx="1"/>
          </p:nvPr>
        </p:nvSpPr>
        <p:spPr>
          <a:xfrm>
            <a:off x="838200" y="1281954"/>
            <a:ext cx="10515600" cy="4895009"/>
          </a:xfrm>
        </p:spPr>
        <p:txBody>
          <a:bodyPr/>
          <a:lstStyle/>
          <a:p>
            <a:pPr marL="0" indent="0">
              <a:buNone/>
            </a:pPr>
            <a:endParaRPr kumimoji="1" lang="ja-JP" altLang="en-US" dirty="0"/>
          </a:p>
        </p:txBody>
      </p:sp>
      <p:graphicFrame>
        <p:nvGraphicFramePr>
          <p:cNvPr id="4" name="表 4">
            <a:extLst>
              <a:ext uri="{FF2B5EF4-FFF2-40B4-BE49-F238E27FC236}">
                <a16:creationId xmlns:a16="http://schemas.microsoft.com/office/drawing/2014/main" id="{BAD28F86-E46D-47DB-D081-7EFD58441565}"/>
              </a:ext>
            </a:extLst>
          </p:cNvPr>
          <p:cNvGraphicFramePr>
            <a:graphicFrameLocks noGrp="1"/>
          </p:cNvGraphicFramePr>
          <p:nvPr>
            <p:extLst>
              <p:ext uri="{D42A27DB-BD31-4B8C-83A1-F6EECF244321}">
                <p14:modId xmlns:p14="http://schemas.microsoft.com/office/powerpoint/2010/main" val="2220641405"/>
              </p:ext>
            </p:extLst>
          </p:nvPr>
        </p:nvGraphicFramePr>
        <p:xfrm>
          <a:off x="639192" y="538579"/>
          <a:ext cx="8948980" cy="6525258"/>
        </p:xfrm>
        <a:graphic>
          <a:graphicData uri="http://schemas.openxmlformats.org/drawingml/2006/table">
            <a:tbl>
              <a:tblPr firstRow="1" bandRow="1">
                <a:tableStyleId>{5C22544A-7EE6-4342-B048-85BDC9FD1C3A}</a:tableStyleId>
              </a:tblPr>
              <a:tblGrid>
                <a:gridCol w="3530314">
                  <a:extLst>
                    <a:ext uri="{9D8B030D-6E8A-4147-A177-3AD203B41FA5}">
                      <a16:colId xmlns:a16="http://schemas.microsoft.com/office/drawing/2014/main" val="3913839435"/>
                    </a:ext>
                  </a:extLst>
                </a:gridCol>
                <a:gridCol w="2709333">
                  <a:extLst>
                    <a:ext uri="{9D8B030D-6E8A-4147-A177-3AD203B41FA5}">
                      <a16:colId xmlns:a16="http://schemas.microsoft.com/office/drawing/2014/main" val="2343547206"/>
                    </a:ext>
                  </a:extLst>
                </a:gridCol>
                <a:gridCol w="2709333">
                  <a:extLst>
                    <a:ext uri="{9D8B030D-6E8A-4147-A177-3AD203B41FA5}">
                      <a16:colId xmlns:a16="http://schemas.microsoft.com/office/drawing/2014/main" val="2544731377"/>
                    </a:ext>
                  </a:extLst>
                </a:gridCol>
              </a:tblGrid>
              <a:tr h="507757">
                <a:tc>
                  <a:txBody>
                    <a:bodyPr/>
                    <a:lstStyle/>
                    <a:p>
                      <a:endParaRPr kumimoji="1" lang="ja-JP" altLang="en-US"/>
                    </a:p>
                  </a:txBody>
                  <a:tcPr/>
                </a:tc>
                <a:tc>
                  <a:txBody>
                    <a:bodyPr/>
                    <a:lstStyle/>
                    <a:p>
                      <a:r>
                        <a:rPr kumimoji="1" lang="ja-JP" altLang="en-US" dirty="0"/>
                        <a:t>特例措置</a:t>
                      </a:r>
                    </a:p>
                  </a:txBody>
                  <a:tcPr/>
                </a:tc>
                <a:tc>
                  <a:txBody>
                    <a:bodyPr/>
                    <a:lstStyle/>
                    <a:p>
                      <a:r>
                        <a:rPr kumimoji="1" lang="ja-JP" altLang="en-US" dirty="0"/>
                        <a:t>一般措置</a:t>
                      </a:r>
                    </a:p>
                  </a:txBody>
                  <a:tcPr/>
                </a:tc>
                <a:extLst>
                  <a:ext uri="{0D108BD9-81ED-4DB2-BD59-A6C34878D82A}">
                    <a16:rowId xmlns:a16="http://schemas.microsoft.com/office/drawing/2014/main" val="911337165"/>
                  </a:ext>
                </a:extLst>
              </a:tr>
              <a:tr h="1222305">
                <a:tc>
                  <a:txBody>
                    <a:bodyPr/>
                    <a:lstStyle/>
                    <a:p>
                      <a:r>
                        <a:rPr lang="ja-JP" altLang="en-US" dirty="0"/>
                        <a:t>事前の 計画策定等</a:t>
                      </a:r>
                      <a:endParaRPr kumimoji="1" lang="ja-JP" altLang="en-US" dirty="0"/>
                    </a:p>
                  </a:txBody>
                  <a:tcPr/>
                </a:tc>
                <a:tc>
                  <a:txBody>
                    <a:bodyPr/>
                    <a:lstStyle/>
                    <a:p>
                      <a:r>
                        <a:rPr lang="en-US" altLang="ja-JP" dirty="0"/>
                        <a:t>6 </a:t>
                      </a:r>
                      <a:r>
                        <a:rPr lang="ja-JP" altLang="en-US" dirty="0"/>
                        <a:t>年以内の特例承継計画の提出 </a:t>
                      </a:r>
                      <a:r>
                        <a:rPr lang="en-US" altLang="ja-JP" dirty="0"/>
                        <a:t>2018 </a:t>
                      </a:r>
                      <a:r>
                        <a:rPr lang="ja-JP" altLang="en-US" dirty="0"/>
                        <a:t>年 </a:t>
                      </a:r>
                      <a:r>
                        <a:rPr lang="en-US" altLang="ja-JP" dirty="0"/>
                        <a:t>4 </a:t>
                      </a:r>
                      <a:r>
                        <a:rPr lang="ja-JP" altLang="en-US" dirty="0"/>
                        <a:t>月 </a:t>
                      </a:r>
                      <a:r>
                        <a:rPr lang="en-US" altLang="ja-JP" dirty="0"/>
                        <a:t>1 </a:t>
                      </a:r>
                      <a:r>
                        <a:rPr lang="ja-JP" altLang="en-US" dirty="0"/>
                        <a:t>日から </a:t>
                      </a:r>
                      <a:r>
                        <a:rPr lang="en-US" altLang="ja-JP" dirty="0">
                          <a:solidFill>
                            <a:srgbClr val="FF0000"/>
                          </a:solidFill>
                        </a:rPr>
                        <a:t>2024 </a:t>
                      </a:r>
                      <a:r>
                        <a:rPr lang="ja-JP" altLang="en-US" dirty="0">
                          <a:solidFill>
                            <a:srgbClr val="FF0000"/>
                          </a:solidFill>
                        </a:rPr>
                        <a:t>年 </a:t>
                      </a:r>
                      <a:r>
                        <a:rPr lang="en-US" altLang="ja-JP" dirty="0">
                          <a:solidFill>
                            <a:srgbClr val="FF0000"/>
                          </a:solidFill>
                        </a:rPr>
                        <a:t>3 </a:t>
                      </a:r>
                      <a:r>
                        <a:rPr lang="ja-JP" altLang="en-US" dirty="0">
                          <a:solidFill>
                            <a:srgbClr val="FF0000"/>
                          </a:solidFill>
                        </a:rPr>
                        <a:t>月 </a:t>
                      </a:r>
                      <a:r>
                        <a:rPr lang="en-US" altLang="ja-JP" dirty="0">
                          <a:solidFill>
                            <a:srgbClr val="FF0000"/>
                          </a:solidFill>
                        </a:rPr>
                        <a:t>31 </a:t>
                      </a:r>
                      <a:r>
                        <a:rPr lang="ja-JP" altLang="en-US" dirty="0">
                          <a:solidFill>
                            <a:srgbClr val="FF0000"/>
                          </a:solidFill>
                        </a:rPr>
                        <a:t>日</a:t>
                      </a:r>
                      <a:r>
                        <a:rPr lang="ja-JP" altLang="en-US" dirty="0"/>
                        <a:t>まで</a:t>
                      </a:r>
                      <a:r>
                        <a:rPr lang="en-US" altLang="ja-JP" dirty="0"/>
                        <a:t>(</a:t>
                      </a:r>
                      <a:r>
                        <a:rPr lang="ja-JP" altLang="en-US" dirty="0"/>
                        <a:t>注</a:t>
                      </a:r>
                      <a:r>
                        <a:rPr lang="en-US" altLang="ja-JP" dirty="0"/>
                        <a:t>)</a:t>
                      </a:r>
                      <a:endParaRPr kumimoji="1" lang="ja-JP" altLang="en-US" dirty="0"/>
                    </a:p>
                  </a:txBody>
                  <a:tcPr/>
                </a:tc>
                <a:tc>
                  <a:txBody>
                    <a:bodyPr/>
                    <a:lstStyle/>
                    <a:p>
                      <a:r>
                        <a:rPr kumimoji="1" lang="ja-JP" altLang="en-US" dirty="0"/>
                        <a:t>不要</a:t>
                      </a:r>
                    </a:p>
                  </a:txBody>
                  <a:tcPr/>
                </a:tc>
                <a:extLst>
                  <a:ext uri="{0D108BD9-81ED-4DB2-BD59-A6C34878D82A}">
                    <a16:rowId xmlns:a16="http://schemas.microsoft.com/office/drawing/2014/main" val="4055695477"/>
                  </a:ext>
                </a:extLst>
              </a:tr>
              <a:tr h="940235">
                <a:tc>
                  <a:txBody>
                    <a:bodyPr/>
                    <a:lstStyle/>
                    <a:p>
                      <a:r>
                        <a:rPr lang="ja-JP" altLang="en-US" dirty="0"/>
                        <a:t>適用期限 </a:t>
                      </a:r>
                      <a:r>
                        <a:rPr lang="en-US" altLang="ja-JP" dirty="0"/>
                        <a:t>(</a:t>
                      </a:r>
                      <a:r>
                        <a:rPr lang="ja-JP" altLang="en-US" dirty="0"/>
                        <a:t>最初の取得</a:t>
                      </a:r>
                      <a:r>
                        <a:rPr lang="en-US" altLang="ja-JP" dirty="0"/>
                        <a:t>)</a:t>
                      </a:r>
                      <a:endParaRPr kumimoji="1" lang="ja-JP" altLang="en-US" dirty="0"/>
                    </a:p>
                  </a:txBody>
                  <a:tcPr/>
                </a:tc>
                <a:tc>
                  <a:txBody>
                    <a:bodyPr/>
                    <a:lstStyle/>
                    <a:p>
                      <a:r>
                        <a:rPr lang="en-US" altLang="ja-JP" dirty="0"/>
                        <a:t>10 </a:t>
                      </a:r>
                      <a:r>
                        <a:rPr lang="ja-JP" altLang="en-US" dirty="0"/>
                        <a:t>年以内の贈与・相続等 </a:t>
                      </a:r>
                      <a:r>
                        <a:rPr lang="en-US" altLang="ja-JP" dirty="0"/>
                        <a:t>2018 </a:t>
                      </a:r>
                      <a:r>
                        <a:rPr lang="ja-JP" altLang="en-US" dirty="0"/>
                        <a:t>年 </a:t>
                      </a:r>
                      <a:r>
                        <a:rPr lang="en-US" altLang="ja-JP" dirty="0"/>
                        <a:t>1 </a:t>
                      </a:r>
                      <a:r>
                        <a:rPr lang="ja-JP" altLang="en-US" dirty="0"/>
                        <a:t>月 </a:t>
                      </a:r>
                      <a:r>
                        <a:rPr lang="en-US" altLang="ja-JP" dirty="0"/>
                        <a:t>1 </a:t>
                      </a:r>
                      <a:r>
                        <a:rPr lang="ja-JP" altLang="en-US" dirty="0"/>
                        <a:t>日から </a:t>
                      </a:r>
                      <a:r>
                        <a:rPr lang="en-US" altLang="ja-JP" dirty="0"/>
                        <a:t>2027 </a:t>
                      </a:r>
                      <a:r>
                        <a:rPr lang="ja-JP" altLang="en-US" dirty="0"/>
                        <a:t>年 </a:t>
                      </a:r>
                      <a:r>
                        <a:rPr lang="en-US" altLang="ja-JP" dirty="0"/>
                        <a:t>12 </a:t>
                      </a:r>
                      <a:r>
                        <a:rPr lang="ja-JP" altLang="en-US" dirty="0"/>
                        <a:t>月 </a:t>
                      </a:r>
                      <a:r>
                        <a:rPr lang="en-US" altLang="ja-JP" dirty="0"/>
                        <a:t>31 </a:t>
                      </a:r>
                      <a:r>
                        <a:rPr lang="ja-JP" altLang="en-US" dirty="0"/>
                        <a:t>日まで </a:t>
                      </a:r>
                      <a:endParaRPr kumimoji="1" lang="ja-JP" altLang="en-US" dirty="0"/>
                    </a:p>
                  </a:txBody>
                  <a:tcPr/>
                </a:tc>
                <a:tc>
                  <a:txBody>
                    <a:bodyPr/>
                    <a:lstStyle/>
                    <a:p>
                      <a:r>
                        <a:rPr kumimoji="1" lang="ja-JP" altLang="en-US" dirty="0"/>
                        <a:t>なし</a:t>
                      </a:r>
                    </a:p>
                  </a:txBody>
                  <a:tcPr/>
                </a:tc>
                <a:extLst>
                  <a:ext uri="{0D108BD9-81ED-4DB2-BD59-A6C34878D82A}">
                    <a16:rowId xmlns:a16="http://schemas.microsoft.com/office/drawing/2014/main" val="1069532358"/>
                  </a:ext>
                </a:extLst>
              </a:tr>
              <a:tr h="658164">
                <a:tc>
                  <a:txBody>
                    <a:bodyPr/>
                    <a:lstStyle/>
                    <a:p>
                      <a:r>
                        <a:rPr lang="ja-JP" altLang="en-US" dirty="0"/>
                        <a:t>対象株式</a:t>
                      </a:r>
                      <a:endParaRPr kumimoji="1" lang="ja-JP" altLang="en-US" dirty="0"/>
                    </a:p>
                  </a:txBody>
                  <a:tcPr/>
                </a:tc>
                <a:tc>
                  <a:txBody>
                    <a:bodyPr/>
                    <a:lstStyle/>
                    <a:p>
                      <a:r>
                        <a:rPr lang="ja-JP" altLang="en-US" dirty="0"/>
                        <a:t>発行済完全議決権株式等のす べて </a:t>
                      </a:r>
                      <a:endParaRPr kumimoji="1" lang="ja-JP" altLang="en-US" dirty="0"/>
                    </a:p>
                  </a:txBody>
                  <a:tcPr/>
                </a:tc>
                <a:tc>
                  <a:txBody>
                    <a:bodyPr/>
                    <a:lstStyle/>
                    <a:p>
                      <a:r>
                        <a:rPr lang="ja-JP" altLang="en-US" dirty="0"/>
                        <a:t>発行済完全議決権株式等の 最大 </a:t>
                      </a:r>
                      <a:r>
                        <a:rPr lang="en-US" altLang="ja-JP" dirty="0"/>
                        <a:t>3 </a:t>
                      </a:r>
                      <a:r>
                        <a:rPr lang="ja-JP" altLang="en-US" dirty="0"/>
                        <a:t>分の２まで </a:t>
                      </a:r>
                      <a:endParaRPr kumimoji="1" lang="ja-JP" altLang="en-US" dirty="0"/>
                    </a:p>
                  </a:txBody>
                  <a:tcPr/>
                </a:tc>
                <a:extLst>
                  <a:ext uri="{0D108BD9-81ED-4DB2-BD59-A6C34878D82A}">
                    <a16:rowId xmlns:a16="http://schemas.microsoft.com/office/drawing/2014/main" val="2599958162"/>
                  </a:ext>
                </a:extLst>
              </a:tr>
              <a:tr h="658164">
                <a:tc>
                  <a:txBody>
                    <a:bodyPr/>
                    <a:lstStyle/>
                    <a:p>
                      <a:r>
                        <a:rPr lang="zh-TW" altLang="en-US" dirty="0"/>
                        <a:t>納税猶予 割合 </a:t>
                      </a:r>
                      <a:endParaRPr kumimoji="1" lang="ja-JP" altLang="en-US" dirty="0"/>
                    </a:p>
                  </a:txBody>
                  <a:tcPr/>
                </a:tc>
                <a:tc>
                  <a:txBody>
                    <a:bodyPr/>
                    <a:lstStyle/>
                    <a:p>
                      <a:r>
                        <a:rPr kumimoji="1" lang="en-US" altLang="ja-JP" dirty="0"/>
                        <a:t>100</a:t>
                      </a:r>
                      <a:r>
                        <a:rPr kumimoji="1" lang="ja-JP" altLang="en-US" dirty="0"/>
                        <a:t>％</a:t>
                      </a:r>
                    </a:p>
                  </a:txBody>
                  <a:tcPr/>
                </a:tc>
                <a:tc>
                  <a:txBody>
                    <a:bodyPr/>
                    <a:lstStyle/>
                    <a:p>
                      <a:r>
                        <a:rPr lang="zh-TW" altLang="en-US" dirty="0"/>
                        <a:t>相続：</a:t>
                      </a:r>
                      <a:r>
                        <a:rPr lang="en-US" altLang="zh-TW" dirty="0"/>
                        <a:t>80</a:t>
                      </a:r>
                      <a:r>
                        <a:rPr lang="zh-TW" altLang="en-US" dirty="0"/>
                        <a:t>％、贈与：</a:t>
                      </a:r>
                      <a:r>
                        <a:rPr lang="en-US" altLang="zh-TW" dirty="0"/>
                        <a:t>100</a:t>
                      </a:r>
                      <a:r>
                        <a:rPr lang="zh-TW" altLang="en-US" dirty="0"/>
                        <a:t>％</a:t>
                      </a:r>
                      <a:endParaRPr kumimoji="1" lang="ja-JP" altLang="en-US" dirty="0"/>
                    </a:p>
                  </a:txBody>
                  <a:tcPr/>
                </a:tc>
                <a:extLst>
                  <a:ext uri="{0D108BD9-81ED-4DB2-BD59-A6C34878D82A}">
                    <a16:rowId xmlns:a16="http://schemas.microsoft.com/office/drawing/2014/main" val="1791477432"/>
                  </a:ext>
                </a:extLst>
              </a:tr>
              <a:tr h="658164">
                <a:tc>
                  <a:txBody>
                    <a:bodyPr/>
                    <a:lstStyle/>
                    <a:p>
                      <a:r>
                        <a:rPr lang="ja-JP" altLang="en-US" dirty="0"/>
                        <a:t>承継 パターン</a:t>
                      </a:r>
                      <a:endParaRPr kumimoji="1" lang="ja-JP" altLang="en-US" dirty="0"/>
                    </a:p>
                  </a:txBody>
                  <a:tcPr/>
                </a:tc>
                <a:tc>
                  <a:txBody>
                    <a:bodyPr/>
                    <a:lstStyle/>
                    <a:p>
                      <a:r>
                        <a:rPr lang="ja-JP" altLang="en-US" dirty="0"/>
                        <a:t>複数の株主から 最大 </a:t>
                      </a:r>
                      <a:r>
                        <a:rPr lang="en-US" altLang="ja-JP" dirty="0"/>
                        <a:t>3 </a:t>
                      </a:r>
                      <a:r>
                        <a:rPr lang="ja-JP" altLang="en-US" dirty="0"/>
                        <a:t>人の後継者</a:t>
                      </a:r>
                      <a:endParaRPr kumimoji="1" lang="ja-JP" altLang="en-US" dirty="0"/>
                    </a:p>
                  </a:txBody>
                  <a:tcPr/>
                </a:tc>
                <a:tc>
                  <a:txBody>
                    <a:bodyPr/>
                    <a:lstStyle/>
                    <a:p>
                      <a:r>
                        <a:rPr lang="ja-JP" altLang="en-US" dirty="0"/>
                        <a:t>複数の株主から </a:t>
                      </a:r>
                      <a:r>
                        <a:rPr lang="en-US" altLang="ja-JP" dirty="0"/>
                        <a:t>1 </a:t>
                      </a:r>
                      <a:r>
                        <a:rPr lang="ja-JP" altLang="en-US" dirty="0"/>
                        <a:t>人の後継者</a:t>
                      </a:r>
                      <a:endParaRPr kumimoji="1" lang="ja-JP" altLang="en-US" dirty="0"/>
                    </a:p>
                  </a:txBody>
                  <a:tcPr/>
                </a:tc>
                <a:extLst>
                  <a:ext uri="{0D108BD9-81ED-4DB2-BD59-A6C34878D82A}">
                    <a16:rowId xmlns:a16="http://schemas.microsoft.com/office/drawing/2014/main" val="3346272612"/>
                  </a:ext>
                </a:extLst>
              </a:tr>
              <a:tr h="658164">
                <a:tc>
                  <a:txBody>
                    <a:bodyPr/>
                    <a:lstStyle/>
                    <a:p>
                      <a:r>
                        <a:rPr lang="zh-TW" altLang="en-US" dirty="0"/>
                        <a:t>雇用確保 要件</a:t>
                      </a:r>
                      <a:endParaRPr kumimoji="1" lang="ja-JP" altLang="en-US" dirty="0"/>
                    </a:p>
                  </a:txBody>
                  <a:tcPr/>
                </a:tc>
                <a:tc>
                  <a:txBody>
                    <a:bodyPr/>
                    <a:lstStyle/>
                    <a:p>
                      <a:r>
                        <a:rPr lang="ja-JP" altLang="en-US" dirty="0"/>
                        <a:t>弾力的</a:t>
                      </a:r>
                      <a:endParaRPr kumimoji="1" lang="ja-JP" altLang="en-US" dirty="0"/>
                    </a:p>
                  </a:txBody>
                  <a:tcPr/>
                </a:tc>
                <a:tc>
                  <a:txBody>
                    <a:bodyPr/>
                    <a:lstStyle/>
                    <a:p>
                      <a:r>
                        <a:rPr lang="ja-JP" altLang="en-US" dirty="0"/>
                        <a:t>承継後 </a:t>
                      </a:r>
                      <a:r>
                        <a:rPr lang="en-US" altLang="ja-JP" dirty="0"/>
                        <a:t>5 </a:t>
                      </a:r>
                      <a:r>
                        <a:rPr lang="ja-JP" altLang="en-US" dirty="0"/>
                        <a:t>年間 平均 </a:t>
                      </a:r>
                      <a:r>
                        <a:rPr lang="en-US" altLang="ja-JP" dirty="0"/>
                        <a:t>8 </a:t>
                      </a:r>
                      <a:r>
                        <a:rPr lang="ja-JP" altLang="en-US" dirty="0"/>
                        <a:t>割の雇用維持が必要</a:t>
                      </a:r>
                      <a:endParaRPr kumimoji="1" lang="ja-JP" altLang="en-US" dirty="0"/>
                    </a:p>
                  </a:txBody>
                  <a:tcPr/>
                </a:tc>
                <a:extLst>
                  <a:ext uri="{0D108BD9-81ED-4DB2-BD59-A6C34878D82A}">
                    <a16:rowId xmlns:a16="http://schemas.microsoft.com/office/drawing/2014/main" val="197629168"/>
                  </a:ext>
                </a:extLst>
              </a:tr>
              <a:tr h="1222305">
                <a:tc>
                  <a:txBody>
                    <a:bodyPr/>
                    <a:lstStyle/>
                    <a:p>
                      <a:r>
                        <a:rPr lang="ja-JP" altLang="en-US" dirty="0"/>
                        <a:t>事業の継続 が困難な事 由が生じた 場合の免除</a:t>
                      </a:r>
                      <a:endParaRPr kumimoji="1" lang="ja-JP" altLang="en-US" dirty="0"/>
                    </a:p>
                  </a:txBody>
                  <a:tcPr/>
                </a:tc>
                <a:tc>
                  <a:txBody>
                    <a:bodyPr/>
                    <a:lstStyle/>
                    <a:p>
                      <a:r>
                        <a:rPr lang="ja-JP" altLang="en-US" dirty="0"/>
                        <a:t>譲渡対価の額等に基づき再計 算した猶予税額を納付し、従 前の猶予税額との差額を免除</a:t>
                      </a:r>
                      <a:endParaRPr kumimoji="1" lang="ja-JP" altLang="en-US" dirty="0"/>
                    </a:p>
                  </a:txBody>
                  <a:tcPr/>
                </a:tc>
                <a:tc>
                  <a:txBody>
                    <a:bodyPr/>
                    <a:lstStyle/>
                    <a:p>
                      <a:r>
                        <a:rPr lang="ja-JP" altLang="en-US" dirty="0"/>
                        <a:t>なし （猶予税額を納付）</a:t>
                      </a:r>
                      <a:endParaRPr kumimoji="1" lang="ja-JP" altLang="en-US" dirty="0"/>
                    </a:p>
                  </a:txBody>
                  <a:tcPr/>
                </a:tc>
                <a:extLst>
                  <a:ext uri="{0D108BD9-81ED-4DB2-BD59-A6C34878D82A}">
                    <a16:rowId xmlns:a16="http://schemas.microsoft.com/office/drawing/2014/main" val="2873665523"/>
                  </a:ext>
                </a:extLst>
              </a:tr>
            </a:tbl>
          </a:graphicData>
        </a:graphic>
      </p:graphicFrame>
    </p:spTree>
    <p:extLst>
      <p:ext uri="{BB962C8B-B14F-4D97-AF65-F5344CB8AC3E}">
        <p14:creationId xmlns:p14="http://schemas.microsoft.com/office/powerpoint/2010/main" val="36637071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0CFA4BD-A2BA-6174-486F-F6791E86296C}"/>
              </a:ext>
            </a:extLst>
          </p:cNvPr>
          <p:cNvSpPr>
            <a:spLocks noGrp="1"/>
          </p:cNvSpPr>
          <p:nvPr>
            <p:ph type="title"/>
          </p:nvPr>
        </p:nvSpPr>
        <p:spPr/>
        <p:txBody>
          <a:bodyPr/>
          <a:lstStyle/>
          <a:p>
            <a:r>
              <a:rPr kumimoji="1" lang="ja-JP" altLang="en-US" dirty="0"/>
              <a:t>非上場株式等の納税猶予制度と</a:t>
            </a:r>
            <a:br>
              <a:rPr kumimoji="1" lang="en-US" altLang="ja-JP" dirty="0"/>
            </a:br>
            <a:r>
              <a:rPr lang="ja-JP" altLang="en-US" dirty="0"/>
              <a:t>生命保険の活用</a:t>
            </a:r>
            <a:endParaRPr kumimoji="1" lang="ja-JP" altLang="en-US" dirty="0"/>
          </a:p>
        </p:txBody>
      </p:sp>
      <p:sp>
        <p:nvSpPr>
          <p:cNvPr id="3" name="コンテンツ プレースホルダー 2">
            <a:extLst>
              <a:ext uri="{FF2B5EF4-FFF2-40B4-BE49-F238E27FC236}">
                <a16:creationId xmlns:a16="http://schemas.microsoft.com/office/drawing/2014/main" id="{D42C2F0E-94CC-C6DE-CCC0-AB8F864A71E9}"/>
              </a:ext>
            </a:extLst>
          </p:cNvPr>
          <p:cNvSpPr>
            <a:spLocks noGrp="1"/>
          </p:cNvSpPr>
          <p:nvPr>
            <p:ph idx="1"/>
          </p:nvPr>
        </p:nvSpPr>
        <p:spPr/>
        <p:txBody>
          <a:bodyPr>
            <a:normAutofit/>
          </a:bodyPr>
          <a:lstStyle/>
          <a:p>
            <a:pPr marL="0" indent="0">
              <a:buNone/>
            </a:pPr>
            <a:r>
              <a:rPr kumimoji="1" lang="ja-JP" altLang="en-US" dirty="0"/>
              <a:t>①　納税資金の確保・・・納税猶予取り消しリスクに備える</a:t>
            </a:r>
            <a:endParaRPr kumimoji="1" lang="en-US" altLang="ja-JP" dirty="0"/>
          </a:p>
          <a:p>
            <a:pPr marL="0" indent="0">
              <a:buNone/>
            </a:pPr>
            <a:r>
              <a:rPr lang="ja-JP" altLang="en-US" dirty="0"/>
              <a:t>　　　　　　　　　　　　遺産分割協議の対象外のため、後継者が助かる</a:t>
            </a:r>
            <a:endParaRPr kumimoji="1" lang="en-US" altLang="ja-JP" dirty="0"/>
          </a:p>
          <a:p>
            <a:pPr marL="0" indent="0">
              <a:buNone/>
            </a:pPr>
            <a:r>
              <a:rPr lang="ja-JP" altLang="en-US" dirty="0"/>
              <a:t>　　　　　　　　　　　　銀行預金と異なり支払いが円滑</a:t>
            </a:r>
            <a:endParaRPr lang="en-US" altLang="ja-JP" dirty="0"/>
          </a:p>
          <a:p>
            <a:pPr marL="0" indent="0">
              <a:buNone/>
            </a:pPr>
            <a:endParaRPr kumimoji="1" lang="en-US" altLang="ja-JP" dirty="0"/>
          </a:p>
          <a:p>
            <a:pPr marL="0" indent="0">
              <a:buNone/>
            </a:pPr>
            <a:r>
              <a:rPr lang="ja-JP" altLang="en-US" dirty="0"/>
              <a:t>②　株価対策・・・贈与時の株価は対策が可能だが、相続時はほぼ無理</a:t>
            </a:r>
            <a:endParaRPr lang="en-US" altLang="ja-JP" dirty="0"/>
          </a:p>
          <a:p>
            <a:pPr marL="0" indent="0">
              <a:buNone/>
            </a:pPr>
            <a:endParaRPr kumimoji="1" lang="en-US" altLang="ja-JP" dirty="0"/>
          </a:p>
          <a:p>
            <a:pPr marL="0" indent="0">
              <a:buNone/>
            </a:pPr>
            <a:endParaRPr lang="en-US" altLang="ja-JP" dirty="0"/>
          </a:p>
          <a:p>
            <a:pPr marL="0" indent="0">
              <a:buNone/>
            </a:pPr>
            <a:r>
              <a:rPr kumimoji="1" lang="ja-JP" altLang="en-US" dirty="0"/>
              <a:t>③　被相続人の意思が反映・・・渡したい金額が渡したい人に争いなく移転。</a:t>
            </a:r>
            <a:endParaRPr kumimoji="1" lang="en-US" altLang="ja-JP" dirty="0"/>
          </a:p>
          <a:p>
            <a:pPr marL="0" indent="0">
              <a:buNone/>
            </a:pPr>
            <a:r>
              <a:rPr lang="ja-JP" altLang="en-US" dirty="0"/>
              <a:t>　　　　　　　　　　　　　　　遺留分の考慮不要</a:t>
            </a:r>
            <a:endParaRPr lang="en-US" altLang="ja-JP" dirty="0"/>
          </a:p>
          <a:p>
            <a:pPr marL="0" indent="0">
              <a:buNone/>
            </a:pPr>
            <a:endParaRPr kumimoji="1" lang="ja-JP" altLang="en-US" dirty="0"/>
          </a:p>
        </p:txBody>
      </p:sp>
    </p:spTree>
    <p:extLst>
      <p:ext uri="{BB962C8B-B14F-4D97-AF65-F5344CB8AC3E}">
        <p14:creationId xmlns:p14="http://schemas.microsoft.com/office/powerpoint/2010/main" val="1941024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4B5C40A-7557-18E6-2869-E0D46198F9AD}"/>
              </a:ext>
            </a:extLst>
          </p:cNvPr>
          <p:cNvSpPr>
            <a:spLocks noGrp="1"/>
          </p:cNvSpPr>
          <p:nvPr>
            <p:ph type="title"/>
          </p:nvPr>
        </p:nvSpPr>
        <p:spPr>
          <a:xfrm>
            <a:off x="1024128" y="585216"/>
            <a:ext cx="9720072" cy="1296850"/>
          </a:xfrm>
        </p:spPr>
        <p:txBody>
          <a:bodyPr>
            <a:normAutofit/>
          </a:bodyPr>
          <a:lstStyle/>
          <a:p>
            <a:r>
              <a:rPr kumimoji="1" lang="ja-JP" altLang="en-US" dirty="0"/>
              <a:t>そもそも、なぜ今、事業承継を考える必要があるのか？</a:t>
            </a:r>
          </a:p>
        </p:txBody>
      </p:sp>
      <p:sp>
        <p:nvSpPr>
          <p:cNvPr id="3" name="コンテンツ プレースホルダー 2">
            <a:extLst>
              <a:ext uri="{FF2B5EF4-FFF2-40B4-BE49-F238E27FC236}">
                <a16:creationId xmlns:a16="http://schemas.microsoft.com/office/drawing/2014/main" id="{1E44F21F-232E-8A46-9C27-B02700A29BA1}"/>
              </a:ext>
            </a:extLst>
          </p:cNvPr>
          <p:cNvSpPr>
            <a:spLocks noGrp="1"/>
          </p:cNvSpPr>
          <p:nvPr>
            <p:ph idx="1"/>
          </p:nvPr>
        </p:nvSpPr>
        <p:spPr>
          <a:xfrm>
            <a:off x="1024128" y="2050740"/>
            <a:ext cx="9720073" cy="4341181"/>
          </a:xfrm>
        </p:spPr>
        <p:txBody>
          <a:bodyPr>
            <a:normAutofit fontScale="77500" lnSpcReduction="20000"/>
          </a:bodyPr>
          <a:lstStyle/>
          <a:p>
            <a:r>
              <a:rPr kumimoji="1" lang="ja-JP" altLang="en-US" sz="2200" dirty="0"/>
              <a:t>①　創業者は、事業を愛しているし、元気だし、毎日出社して楽しい。</a:t>
            </a:r>
            <a:endParaRPr kumimoji="1" lang="en-US" altLang="ja-JP" sz="2200" dirty="0"/>
          </a:p>
          <a:p>
            <a:pPr marL="0" indent="0">
              <a:buNone/>
            </a:pPr>
            <a:r>
              <a:rPr kumimoji="1" lang="ja-JP" altLang="en-US" sz="2200" dirty="0"/>
              <a:t>　　　</a:t>
            </a:r>
            <a:r>
              <a:rPr kumimoji="1" lang="en-US" altLang="ja-JP" sz="2200" dirty="0"/>
              <a:t>120</a:t>
            </a:r>
            <a:r>
              <a:rPr kumimoji="1" lang="ja-JP" altLang="en-US" sz="2200" dirty="0"/>
              <a:t>歳まで現役で行く？・・・可能なのか？</a:t>
            </a:r>
            <a:endParaRPr lang="en-US" altLang="ja-JP" sz="2200" dirty="0"/>
          </a:p>
          <a:p>
            <a:r>
              <a:rPr kumimoji="1" lang="ja-JP" altLang="en-US" sz="2200" dirty="0"/>
              <a:t>②　</a:t>
            </a:r>
            <a:r>
              <a:rPr kumimoji="1" lang="ja-JP" altLang="en-US" sz="2200" b="1" dirty="0"/>
              <a:t>廃業のデメリット</a:t>
            </a:r>
            <a:endParaRPr kumimoji="1" lang="en-US" altLang="ja-JP" sz="2200" dirty="0"/>
          </a:p>
          <a:p>
            <a:pPr marL="0" indent="0">
              <a:buNone/>
            </a:pPr>
            <a:r>
              <a:rPr kumimoji="1" lang="ja-JP" altLang="en-US" sz="2200" dirty="0"/>
              <a:t>　　　売掛金の回収は出来る　のか？　</a:t>
            </a:r>
            <a:endParaRPr kumimoji="1" lang="en-US" altLang="ja-JP" sz="2200" dirty="0"/>
          </a:p>
          <a:p>
            <a:pPr marL="0" indent="0">
              <a:buNone/>
            </a:pPr>
            <a:r>
              <a:rPr kumimoji="1" lang="ja-JP" altLang="en-US" sz="2200" dirty="0"/>
              <a:t>　　　買掛金の支払い猶予してくれるのか？</a:t>
            </a:r>
            <a:endParaRPr kumimoji="1" lang="en-US" altLang="ja-JP" sz="2200" dirty="0"/>
          </a:p>
          <a:p>
            <a:pPr marL="0" indent="0">
              <a:buNone/>
            </a:pPr>
            <a:r>
              <a:rPr kumimoji="1" lang="ja-JP" altLang="en-US" sz="2200" dirty="0"/>
              <a:t>　　　売れ筋商品は回って来るのか？</a:t>
            </a:r>
            <a:endParaRPr kumimoji="1" lang="en-US" altLang="ja-JP" sz="2200" dirty="0"/>
          </a:p>
          <a:p>
            <a:pPr marL="0" indent="0">
              <a:buNone/>
            </a:pPr>
            <a:r>
              <a:rPr kumimoji="1" lang="ja-JP" altLang="en-US" sz="2200" dirty="0"/>
              <a:t>　　　在庫は廃棄になるのか？</a:t>
            </a:r>
            <a:endParaRPr kumimoji="1" lang="en-US" altLang="ja-JP" sz="2200" dirty="0"/>
          </a:p>
          <a:p>
            <a:pPr marL="0" indent="0">
              <a:buNone/>
            </a:pPr>
            <a:r>
              <a:rPr kumimoji="1" lang="ja-JP" altLang="en-US" sz="2200" dirty="0"/>
              <a:t>　　　従業員の士気は？</a:t>
            </a:r>
            <a:endParaRPr kumimoji="1" lang="en-US" altLang="ja-JP" sz="2200" dirty="0"/>
          </a:p>
          <a:p>
            <a:pPr marL="0" indent="0">
              <a:buNone/>
            </a:pPr>
            <a:r>
              <a:rPr kumimoji="1" lang="ja-JP" altLang="en-US" sz="2200" dirty="0"/>
              <a:t>　　　店舗の原状回復義務の負担はどうなる？</a:t>
            </a:r>
            <a:endParaRPr kumimoji="1" lang="en-US" altLang="ja-JP" sz="2200" dirty="0"/>
          </a:p>
          <a:p>
            <a:pPr marL="0" indent="0">
              <a:buNone/>
            </a:pPr>
            <a:r>
              <a:rPr kumimoji="1" lang="ja-JP" altLang="en-US" sz="2200" dirty="0"/>
              <a:t>　　　将来の収入がない！！！</a:t>
            </a:r>
            <a:endParaRPr kumimoji="1" lang="en-US" altLang="ja-JP" sz="2200" dirty="0"/>
          </a:p>
          <a:p>
            <a:pPr marL="457200" indent="-457200">
              <a:buAutoNum type="circleNumDbPlain" startAt="3"/>
            </a:pPr>
            <a:r>
              <a:rPr kumimoji="1" lang="ja-JP" altLang="en-US" sz="2200" b="1" dirty="0"/>
              <a:t>承継のメリット</a:t>
            </a:r>
            <a:endParaRPr kumimoji="1" lang="en-US" altLang="ja-JP" sz="2200" b="1" dirty="0"/>
          </a:p>
          <a:p>
            <a:pPr marL="0" indent="0">
              <a:buNone/>
            </a:pPr>
            <a:r>
              <a:rPr lang="ja-JP" altLang="en-US" sz="2200" b="1" dirty="0"/>
              <a:t>　　　　</a:t>
            </a:r>
            <a:r>
              <a:rPr lang="ja-JP" altLang="en-US" sz="2200" dirty="0"/>
              <a:t>退職金替わり</a:t>
            </a:r>
            <a:endParaRPr kumimoji="1" lang="en-US" altLang="ja-JP" sz="2200" dirty="0"/>
          </a:p>
          <a:p>
            <a:pPr marL="0" indent="0">
              <a:buNone/>
            </a:pPr>
            <a:r>
              <a:rPr kumimoji="1" lang="ja-JP" altLang="en-US" sz="2200" b="1" dirty="0"/>
              <a:t>　　　</a:t>
            </a:r>
            <a:endParaRPr kumimoji="1" lang="en-US" altLang="ja-JP" sz="2200" b="1" dirty="0"/>
          </a:p>
          <a:p>
            <a:pPr marL="0" indent="0">
              <a:buNone/>
            </a:pPr>
            <a:endParaRPr kumimoji="1" lang="ja-JP" altLang="en-US" dirty="0"/>
          </a:p>
        </p:txBody>
      </p:sp>
    </p:spTree>
    <p:extLst>
      <p:ext uri="{BB962C8B-B14F-4D97-AF65-F5344CB8AC3E}">
        <p14:creationId xmlns:p14="http://schemas.microsoft.com/office/powerpoint/2010/main" val="317591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3580B56-070E-4429-71AA-D341FB6A62F1}"/>
              </a:ext>
            </a:extLst>
          </p:cNvPr>
          <p:cNvSpPr>
            <a:spLocks noGrp="1"/>
          </p:cNvSpPr>
          <p:nvPr>
            <p:ph type="title"/>
          </p:nvPr>
        </p:nvSpPr>
        <p:spPr>
          <a:xfrm>
            <a:off x="1295402" y="982133"/>
            <a:ext cx="9601196" cy="819774"/>
          </a:xfrm>
        </p:spPr>
        <p:txBody>
          <a:bodyPr/>
          <a:lstStyle/>
          <a:p>
            <a:r>
              <a:rPr lang="ja-JP" altLang="en-US" b="1" dirty="0"/>
              <a:t>社外への引継ぎ（Ｍ＆Ａ）</a:t>
            </a:r>
            <a:endParaRPr kumimoji="1" lang="ja-JP" altLang="en-US" dirty="0"/>
          </a:p>
        </p:txBody>
      </p:sp>
      <p:sp>
        <p:nvSpPr>
          <p:cNvPr id="3" name="コンテンツ プレースホルダー 2">
            <a:extLst>
              <a:ext uri="{FF2B5EF4-FFF2-40B4-BE49-F238E27FC236}">
                <a16:creationId xmlns:a16="http://schemas.microsoft.com/office/drawing/2014/main" id="{94992258-0AB1-EEAF-59D7-64C6B0F2A383}"/>
              </a:ext>
            </a:extLst>
          </p:cNvPr>
          <p:cNvSpPr>
            <a:spLocks noGrp="1"/>
          </p:cNvSpPr>
          <p:nvPr>
            <p:ph idx="1"/>
          </p:nvPr>
        </p:nvSpPr>
        <p:spPr>
          <a:xfrm>
            <a:off x="927847" y="1914806"/>
            <a:ext cx="10515600" cy="4566677"/>
          </a:xfrm>
        </p:spPr>
        <p:txBody>
          <a:bodyPr/>
          <a:lstStyle/>
          <a:p>
            <a:r>
              <a:rPr kumimoji="1" lang="ja-JP" altLang="en-US" sz="2400" dirty="0"/>
              <a:t>①　尼崎市事業承継プラットホーム</a:t>
            </a:r>
            <a:endParaRPr kumimoji="1" lang="en-US" altLang="ja-JP" sz="2400" dirty="0"/>
          </a:p>
          <a:p>
            <a:pPr marL="0" indent="0">
              <a:buNone/>
            </a:pPr>
            <a:r>
              <a:rPr kumimoji="1" lang="ja-JP" altLang="en-US" sz="2400" dirty="0"/>
              <a:t>　　　　尼崎商工会議所経営支援グループ</a:t>
            </a:r>
            <a:r>
              <a:rPr kumimoji="1" lang="en-US" altLang="ja-JP" sz="2400" dirty="0"/>
              <a:t>06-6411-2254</a:t>
            </a:r>
          </a:p>
          <a:p>
            <a:pPr marL="0" indent="0">
              <a:buNone/>
            </a:pPr>
            <a:r>
              <a:rPr kumimoji="1" lang="ja-JP" altLang="en-US" sz="2400" dirty="0"/>
              <a:t>　　　　今すぐ連絡して下さい。</a:t>
            </a:r>
            <a:endParaRPr kumimoji="1" lang="en-US" altLang="ja-JP" sz="2400" dirty="0"/>
          </a:p>
          <a:p>
            <a:pPr marL="0" indent="0">
              <a:buNone/>
            </a:pPr>
            <a:endParaRPr kumimoji="1" lang="en-US" altLang="ja-JP" sz="2400" dirty="0"/>
          </a:p>
          <a:p>
            <a:r>
              <a:rPr kumimoji="1" lang="ja-JP" altLang="en-US" sz="2400" dirty="0"/>
              <a:t>②　弥生のあんしん</a:t>
            </a:r>
            <a:r>
              <a:rPr kumimoji="1" lang="en-US" altLang="ja-JP" sz="2400" dirty="0"/>
              <a:t>M</a:t>
            </a:r>
            <a:r>
              <a:rPr kumimoji="1" lang="ja-JP" altLang="en-US" sz="2400" dirty="0"/>
              <a:t>＆</a:t>
            </a:r>
            <a:r>
              <a:rPr kumimoji="1" lang="en-US" altLang="ja-JP" sz="2400" dirty="0"/>
              <a:t>A</a:t>
            </a:r>
          </a:p>
          <a:p>
            <a:pPr marL="0" indent="0">
              <a:buNone/>
            </a:pPr>
            <a:r>
              <a:rPr kumimoji="1" lang="ja-JP" altLang="en-US" sz="2400" dirty="0"/>
              <a:t>　　　　関与税理士が、</a:t>
            </a:r>
            <a:r>
              <a:rPr kumimoji="1" lang="en-US" altLang="ja-JP" sz="2400" dirty="0"/>
              <a:t>DD</a:t>
            </a:r>
            <a:r>
              <a:rPr kumimoji="1" lang="ja-JP" altLang="en-US" sz="2400" dirty="0"/>
              <a:t>の支援等してもらえるし、</a:t>
            </a:r>
            <a:endParaRPr kumimoji="1" lang="en-US" altLang="ja-JP" sz="2400" dirty="0"/>
          </a:p>
          <a:p>
            <a:pPr marL="0" indent="0">
              <a:buNone/>
            </a:pPr>
            <a:r>
              <a:rPr kumimoji="1" lang="ja-JP" altLang="en-US" sz="2400" dirty="0"/>
              <a:t>　　　　税理士が、プラットホームに企業を登載するので、</a:t>
            </a:r>
            <a:r>
              <a:rPr kumimoji="1" lang="ja-JP" altLang="en-US" sz="2400" b="1" dirty="0"/>
              <a:t>経理面　</a:t>
            </a:r>
            <a:endParaRPr kumimoji="1" lang="en-US" altLang="ja-JP" sz="2400" b="1" dirty="0"/>
          </a:p>
          <a:p>
            <a:pPr marL="0" indent="0">
              <a:buNone/>
            </a:pPr>
            <a:r>
              <a:rPr kumimoji="1" lang="ja-JP" altLang="en-US" sz="2400" b="1" dirty="0"/>
              <a:t>　　　　での信頼性が高い。</a:t>
            </a:r>
            <a:endParaRPr kumimoji="1" lang="en-US" altLang="ja-JP" sz="2400" b="1" dirty="0"/>
          </a:p>
          <a:p>
            <a:pPr marL="0" indent="0">
              <a:buNone/>
            </a:pPr>
            <a:endParaRPr kumimoji="1" lang="en-US" altLang="ja-JP" sz="2400" dirty="0"/>
          </a:p>
          <a:p>
            <a:pPr marL="0" indent="0">
              <a:buNone/>
            </a:pPr>
            <a:endParaRPr lang="en-US" altLang="ja-JP" sz="2400" dirty="0"/>
          </a:p>
          <a:p>
            <a:pPr marL="0" indent="0">
              <a:buNone/>
            </a:pPr>
            <a:endParaRPr kumimoji="1" lang="en-US" altLang="ja-JP" dirty="0"/>
          </a:p>
          <a:p>
            <a:pPr marL="0" indent="0">
              <a:buNone/>
            </a:pPr>
            <a:endParaRPr lang="en-US" altLang="ja-JP" dirty="0"/>
          </a:p>
          <a:p>
            <a:pPr marL="0" indent="0">
              <a:buNone/>
            </a:pPr>
            <a:endParaRPr kumimoji="1" lang="en-US" altLang="ja-JP" dirty="0"/>
          </a:p>
        </p:txBody>
      </p:sp>
    </p:spTree>
    <p:extLst>
      <p:ext uri="{BB962C8B-B14F-4D97-AF65-F5344CB8AC3E}">
        <p14:creationId xmlns:p14="http://schemas.microsoft.com/office/powerpoint/2010/main" val="2047927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3A19535-F5F5-C24B-9A94-FBD36EAFB960}"/>
              </a:ext>
            </a:extLst>
          </p:cNvPr>
          <p:cNvSpPr>
            <a:spLocks noGrp="1"/>
          </p:cNvSpPr>
          <p:nvPr>
            <p:ph type="title"/>
          </p:nvPr>
        </p:nvSpPr>
        <p:spPr/>
        <p:txBody>
          <a:bodyPr/>
          <a:lstStyle/>
          <a:p>
            <a:r>
              <a:rPr kumimoji="1" lang="ja-JP" altLang="en-US" dirty="0"/>
              <a:t>元税務職員の見た実例</a:t>
            </a:r>
          </a:p>
        </p:txBody>
      </p:sp>
      <p:sp>
        <p:nvSpPr>
          <p:cNvPr id="3" name="コンテンツ プレースホルダー 2">
            <a:extLst>
              <a:ext uri="{FF2B5EF4-FFF2-40B4-BE49-F238E27FC236}">
                <a16:creationId xmlns:a16="http://schemas.microsoft.com/office/drawing/2014/main" id="{7977D578-49F2-328D-CAF4-470B2F58E258}"/>
              </a:ext>
            </a:extLst>
          </p:cNvPr>
          <p:cNvSpPr>
            <a:spLocks noGrp="1"/>
          </p:cNvSpPr>
          <p:nvPr>
            <p:ph idx="1"/>
          </p:nvPr>
        </p:nvSpPr>
        <p:spPr/>
        <p:txBody>
          <a:bodyPr>
            <a:noAutofit/>
          </a:bodyPr>
          <a:lstStyle/>
          <a:p>
            <a:r>
              <a:rPr kumimoji="1" lang="ja-JP" altLang="en-US" sz="2000" dirty="0"/>
              <a:t>①　調査で体験した最初の事例・・・廃業の厳しい現実</a:t>
            </a:r>
            <a:endParaRPr kumimoji="1" lang="en-US" altLang="ja-JP" sz="2000" dirty="0"/>
          </a:p>
          <a:p>
            <a:r>
              <a:rPr kumimoji="1" lang="ja-JP" altLang="en-US" sz="2000" dirty="0"/>
              <a:t>②　非常に考えられた事業承継計画・・・技術力</a:t>
            </a:r>
            <a:r>
              <a:rPr kumimoji="1" lang="en-US" altLang="ja-JP" sz="2000" dirty="0"/>
              <a:t>(</a:t>
            </a:r>
            <a:r>
              <a:rPr kumimoji="1" lang="ja-JP" altLang="en-US" sz="2000" dirty="0"/>
              <a:t>工業所有権）必要</a:t>
            </a:r>
            <a:endParaRPr kumimoji="1" lang="en-US" altLang="ja-JP" sz="2000" dirty="0"/>
          </a:p>
          <a:p>
            <a:r>
              <a:rPr kumimoji="1" lang="ja-JP" altLang="en-US" sz="2000" dirty="0"/>
              <a:t>③　税制を利用し税金ゼロだったが・・・承継人の選定の難しさ</a:t>
            </a:r>
            <a:endParaRPr kumimoji="1" lang="en-US" altLang="ja-JP" sz="2000" dirty="0"/>
          </a:p>
          <a:p>
            <a:r>
              <a:rPr kumimoji="1" lang="ja-JP" altLang="en-US" sz="2000" dirty="0"/>
              <a:t>④　相談相手が？？？・・・</a:t>
            </a:r>
            <a:endParaRPr kumimoji="1" lang="en-US" altLang="ja-JP" sz="2000" dirty="0"/>
          </a:p>
          <a:p>
            <a:r>
              <a:rPr kumimoji="1" lang="ja-JP" altLang="en-US" sz="2000" dirty="0"/>
              <a:t>⑤　</a:t>
            </a:r>
            <a:r>
              <a:rPr kumimoji="1" lang="en-US" altLang="ja-JP" sz="2000" dirty="0"/>
              <a:t>DD</a:t>
            </a:r>
            <a:r>
              <a:rPr kumimoji="1" lang="ja-JP" altLang="en-US" sz="2000" dirty="0"/>
              <a:t>（デューデリデンス）の難しさ。隠れた負債</a:t>
            </a:r>
            <a:r>
              <a:rPr lang="ja-JP" altLang="en-US" sz="2000" dirty="0"/>
              <a:t>を</a:t>
            </a:r>
            <a:r>
              <a:rPr kumimoji="1" lang="ja-JP" altLang="en-US" sz="2000" dirty="0"/>
              <a:t>見分ける方法。</a:t>
            </a:r>
            <a:endParaRPr kumimoji="1" lang="en-US" altLang="ja-JP" sz="2000" dirty="0"/>
          </a:p>
          <a:p>
            <a:r>
              <a:rPr kumimoji="1" lang="ja-JP" altLang="en-US" sz="2400" dirty="0"/>
              <a:t>⑥　その他</a:t>
            </a:r>
          </a:p>
        </p:txBody>
      </p:sp>
    </p:spTree>
    <p:extLst>
      <p:ext uri="{BB962C8B-B14F-4D97-AF65-F5344CB8AC3E}">
        <p14:creationId xmlns:p14="http://schemas.microsoft.com/office/powerpoint/2010/main" val="438528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A0E34FF-C1D9-09C9-6C15-3B3B675C9A25}"/>
              </a:ext>
            </a:extLst>
          </p:cNvPr>
          <p:cNvSpPr>
            <a:spLocks noGrp="1"/>
          </p:cNvSpPr>
          <p:nvPr>
            <p:ph type="title"/>
          </p:nvPr>
        </p:nvSpPr>
        <p:spPr/>
        <p:txBody>
          <a:bodyPr/>
          <a:lstStyle/>
          <a:p>
            <a:r>
              <a:rPr kumimoji="1" lang="ja-JP" altLang="en-US" dirty="0"/>
              <a:t>まとめ</a:t>
            </a:r>
          </a:p>
        </p:txBody>
      </p:sp>
      <p:sp>
        <p:nvSpPr>
          <p:cNvPr id="3" name="コンテンツ プレースホルダー 2">
            <a:extLst>
              <a:ext uri="{FF2B5EF4-FFF2-40B4-BE49-F238E27FC236}">
                <a16:creationId xmlns:a16="http://schemas.microsoft.com/office/drawing/2014/main" id="{A26D8642-B654-B1A0-3ADA-5D2F3B1C170A}"/>
              </a:ext>
            </a:extLst>
          </p:cNvPr>
          <p:cNvSpPr>
            <a:spLocks noGrp="1"/>
          </p:cNvSpPr>
          <p:nvPr>
            <p:ph idx="1"/>
          </p:nvPr>
        </p:nvSpPr>
        <p:spPr/>
        <p:txBody>
          <a:bodyPr/>
          <a:lstStyle/>
          <a:p>
            <a:r>
              <a:rPr kumimoji="1" lang="ja-JP" altLang="en-US" sz="2000" dirty="0"/>
              <a:t>事業承継は、</a:t>
            </a:r>
            <a:r>
              <a:rPr kumimoji="1" lang="ja-JP" altLang="en-US" sz="2000" dirty="0">
                <a:effectLst>
                  <a:outerShdw blurRad="38100" dist="38100" dir="2700000" algn="tl">
                    <a:srgbClr val="000000">
                      <a:alpha val="43137"/>
                    </a:srgbClr>
                  </a:outerShdw>
                </a:effectLst>
              </a:rPr>
              <a:t>わかっちゃいるけど</a:t>
            </a:r>
            <a:r>
              <a:rPr kumimoji="1" lang="ja-JP" altLang="en-US" sz="2000" dirty="0"/>
              <a:t>、心情面で非常に難しい。</a:t>
            </a:r>
            <a:endParaRPr kumimoji="1" lang="en-US" altLang="ja-JP" sz="2000" dirty="0"/>
          </a:p>
          <a:p>
            <a:r>
              <a:rPr kumimoji="1" lang="ja-JP" altLang="en-US" sz="2000" dirty="0"/>
              <a:t>ただ、数年がかりなので、早期に覚悟して取り組む必要あり。</a:t>
            </a:r>
            <a:endParaRPr kumimoji="1" lang="en-US" altLang="ja-JP" sz="2000" dirty="0"/>
          </a:p>
          <a:p>
            <a:r>
              <a:rPr kumimoji="1" lang="ja-JP" altLang="en-US" sz="2000" dirty="0"/>
              <a:t>一人で考えても無理なので、早期に各種機関に相談する。</a:t>
            </a:r>
            <a:endParaRPr kumimoji="1" lang="en-US" altLang="ja-JP" sz="2000" dirty="0"/>
          </a:p>
          <a:p>
            <a:r>
              <a:rPr kumimoji="1" lang="ja-JP" altLang="en-US" sz="2000" b="1" dirty="0"/>
              <a:t>帳簿を整備し、譲渡先に納得できる資料と事業計画を提示する。</a:t>
            </a:r>
            <a:endParaRPr kumimoji="1" lang="en-US" altLang="ja-JP" sz="2000" b="1" dirty="0"/>
          </a:p>
          <a:p>
            <a:pPr marL="0" indent="0">
              <a:buNone/>
            </a:pPr>
            <a:endParaRPr kumimoji="1" lang="en-US" altLang="ja-JP" sz="2000" b="1" dirty="0"/>
          </a:p>
          <a:p>
            <a:endParaRPr kumimoji="1" lang="ja-JP" altLang="en-US" dirty="0"/>
          </a:p>
        </p:txBody>
      </p:sp>
      <p:pic>
        <p:nvPicPr>
          <p:cNvPr id="5" name="図 4">
            <a:extLst>
              <a:ext uri="{FF2B5EF4-FFF2-40B4-BE49-F238E27FC236}">
                <a16:creationId xmlns:a16="http://schemas.microsoft.com/office/drawing/2014/main" id="{D20C43C9-A7D7-2A31-C08A-A1B23FE07D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447799" y="4489758"/>
            <a:ext cx="3552363" cy="2368242"/>
          </a:xfrm>
          <a:prstGeom prst="rect">
            <a:avLst/>
          </a:prstGeom>
        </p:spPr>
      </p:pic>
      <p:sp>
        <p:nvSpPr>
          <p:cNvPr id="4" name="テキスト ボックス 3">
            <a:extLst>
              <a:ext uri="{FF2B5EF4-FFF2-40B4-BE49-F238E27FC236}">
                <a16:creationId xmlns:a16="http://schemas.microsoft.com/office/drawing/2014/main" id="{89E3815E-FE00-7B90-2477-14FE0244DA6B}"/>
              </a:ext>
            </a:extLst>
          </p:cNvPr>
          <p:cNvSpPr txBox="1"/>
          <p:nvPr/>
        </p:nvSpPr>
        <p:spPr>
          <a:xfrm>
            <a:off x="6294268" y="4694646"/>
            <a:ext cx="3657600" cy="1815882"/>
          </a:xfrm>
          <a:prstGeom prst="rect">
            <a:avLst/>
          </a:prstGeom>
          <a:noFill/>
        </p:spPr>
        <p:txBody>
          <a:bodyPr wrap="square" rtlCol="0">
            <a:spAutoFit/>
          </a:bodyPr>
          <a:lstStyle/>
          <a:p>
            <a:r>
              <a:rPr kumimoji="1" lang="ja-JP" altLang="en-US" sz="2800" dirty="0">
                <a:solidFill>
                  <a:srgbClr val="FF0000"/>
                </a:solidFill>
              </a:rPr>
              <a:t>最後の勝負を勝ち切ろう！！</a:t>
            </a:r>
            <a:endParaRPr kumimoji="1" lang="en-US" altLang="ja-JP" sz="2800" dirty="0">
              <a:solidFill>
                <a:srgbClr val="FF0000"/>
              </a:solidFill>
            </a:endParaRPr>
          </a:p>
          <a:p>
            <a:r>
              <a:rPr kumimoji="1" lang="ja-JP" altLang="en-US" sz="2800" dirty="0">
                <a:solidFill>
                  <a:srgbClr val="FF0000"/>
                </a:solidFill>
              </a:rPr>
              <a:t>お疲れさまでした！！</a:t>
            </a:r>
          </a:p>
        </p:txBody>
      </p:sp>
    </p:spTree>
    <p:extLst>
      <p:ext uri="{BB962C8B-B14F-4D97-AF65-F5344CB8AC3E}">
        <p14:creationId xmlns:p14="http://schemas.microsoft.com/office/powerpoint/2010/main" val="4148078240"/>
      </p:ext>
    </p:extLst>
  </p:cSld>
  <p:clrMapOvr>
    <a:masterClrMapping/>
  </p:clrMapOvr>
</p:sld>
</file>

<file path=ppt/theme/theme1.xml><?xml version="1.0" encoding="utf-8"?>
<a:theme xmlns:a="http://schemas.openxmlformats.org/drawingml/2006/main" name="ファセット">
  <a:themeElements>
    <a:clrScheme name="ファセット">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ファセット">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ファセット">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166</TotalTime>
  <Words>1028</Words>
  <Application>Microsoft Office PowerPoint</Application>
  <PresentationFormat>ワイド画面</PresentationFormat>
  <Paragraphs>100</Paragraphs>
  <Slides>10</Slides>
  <Notes>0</Notes>
  <HiddenSlides>0</HiddenSlides>
  <MMClips>0</MMClips>
  <ScaleCrop>false</ScaleCrop>
  <HeadingPairs>
    <vt:vector size="6" baseType="variant">
      <vt:variant>
        <vt:lpstr>使用されているフォント</vt:lpstr>
      </vt:variant>
      <vt:variant>
        <vt:i4>3</vt:i4>
      </vt:variant>
      <vt:variant>
        <vt:lpstr>テーマ</vt:lpstr>
      </vt:variant>
      <vt:variant>
        <vt:i4>1</vt:i4>
      </vt:variant>
      <vt:variant>
        <vt:lpstr>スライド タイトル</vt:lpstr>
      </vt:variant>
      <vt:variant>
        <vt:i4>10</vt:i4>
      </vt:variant>
    </vt:vector>
  </HeadingPairs>
  <TitlesOfParts>
    <vt:vector size="14" baseType="lpstr">
      <vt:lpstr>Arial</vt:lpstr>
      <vt:lpstr>Trebuchet MS</vt:lpstr>
      <vt:lpstr>Wingdings 3</vt:lpstr>
      <vt:lpstr>ファセット</vt:lpstr>
      <vt:lpstr>事業承継</vt:lpstr>
      <vt:lpstr>今日一緒に学ぶこと</vt:lpstr>
      <vt:lpstr>事業承継の類型</vt:lpstr>
      <vt:lpstr>PowerPoint プレゼンテーション</vt:lpstr>
      <vt:lpstr>事業承継税制の概要</vt:lpstr>
      <vt:lpstr>非上場株式等の納税猶予制度と 生命保険の活用</vt:lpstr>
      <vt:lpstr>そもそも、なぜ今、事業承継を考える必要があるのか？</vt:lpstr>
      <vt:lpstr>社外への引継ぎ（Ｍ＆Ａ）</vt:lpstr>
      <vt:lpstr>元税務職員の見た実例</vt:lpstr>
      <vt:lpstr>まとめ</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事業承継</dc:title>
  <dc:creator>健夫 福富</dc:creator>
  <cp:lastModifiedBy>健夫 福富</cp:lastModifiedBy>
  <cp:revision>14</cp:revision>
  <dcterms:created xsi:type="dcterms:W3CDTF">2023-09-18T02:05:37Z</dcterms:created>
  <dcterms:modified xsi:type="dcterms:W3CDTF">2023-11-11T14:14:16Z</dcterms:modified>
</cp:coreProperties>
</file>